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490" r:id="rId3"/>
    <p:sldId id="493" r:id="rId4"/>
    <p:sldId id="512" r:id="rId5"/>
    <p:sldId id="494" r:id="rId6"/>
    <p:sldId id="495" r:id="rId7"/>
    <p:sldId id="498" r:id="rId8"/>
    <p:sldId id="501" r:id="rId9"/>
    <p:sldId id="496" r:id="rId10"/>
    <p:sldId id="503" r:id="rId11"/>
    <p:sldId id="504" r:id="rId12"/>
    <p:sldId id="513" r:id="rId13"/>
    <p:sldId id="515" r:id="rId14"/>
    <p:sldId id="516" r:id="rId15"/>
    <p:sldId id="517" r:id="rId16"/>
    <p:sldId id="508" r:id="rId17"/>
    <p:sldId id="509" r:id="rId18"/>
    <p:sldId id="492" r:id="rId19"/>
    <p:sldId id="518" r:id="rId20"/>
    <p:sldId id="519" r:id="rId21"/>
    <p:sldId id="506" r:id="rId22"/>
    <p:sldId id="525" r:id="rId23"/>
    <p:sldId id="540" r:id="rId24"/>
    <p:sldId id="52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7B1B9E-42DC-035C-F36B-1A02BD103293}" v="3" dt="2025-04-26T20:31:21.033"/>
    <p1510:client id="{542A3848-D79B-B5D3-3948-E42F8E378795}" v="1" dt="2025-04-26T15:03:05.106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shi Verma" userId="S::22b1503@iitb.ac.in::f7c0855f-b12b-4771-a662-571becdca939" providerId="AD" clId="Web-{50CDBE9E-F33C-2963-9831-BB2C5EAFA515}"/>
    <pc:docChg chg="modSld">
      <pc:chgData name="Priyanshi Verma" userId="S::22b1503@iitb.ac.in::f7c0855f-b12b-4771-a662-571becdca939" providerId="AD" clId="Web-{50CDBE9E-F33C-2963-9831-BB2C5EAFA515}" dt="2025-04-24T11:11:45.232" v="2" actId="20577"/>
      <pc:docMkLst>
        <pc:docMk/>
      </pc:docMkLst>
      <pc:sldChg chg="modSp">
        <pc:chgData name="Priyanshi Verma" userId="S::22b1503@iitb.ac.in::f7c0855f-b12b-4771-a662-571becdca939" providerId="AD" clId="Web-{50CDBE9E-F33C-2963-9831-BB2C5EAFA515}" dt="2025-04-24T11:11:45.232" v="2" actId="20577"/>
        <pc:sldMkLst>
          <pc:docMk/>
          <pc:sldMk cId="78539705" sldId="496"/>
        </pc:sldMkLst>
        <pc:spChg chg="mod">
          <ac:chgData name="Priyanshi Verma" userId="S::22b1503@iitb.ac.in::f7c0855f-b12b-4771-a662-571becdca939" providerId="AD" clId="Web-{50CDBE9E-F33C-2963-9831-BB2C5EAFA515}" dt="2025-04-24T11:11:45.232" v="2" actId="20577"/>
          <ac:spMkLst>
            <pc:docMk/>
            <pc:sldMk cId="78539705" sldId="496"/>
            <ac:spMk id="3" creationId="{201601EE-4C0D-4CF4-966D-935B1A89DEB0}"/>
          </ac:spMkLst>
        </pc:spChg>
      </pc:sldChg>
    </pc:docChg>
  </pc:docChgLst>
  <pc:docChgLst>
    <pc:chgData name="Guest User" userId="S::urn:spo:anon#9857745ecfcfb606348b8163c3808cb990088b6353b26edd53616a42cf2f342b::" providerId="AD" clId="Web-{427B1B9E-42DC-035C-F36B-1A02BD103293}"/>
    <pc:docChg chg="modSld">
      <pc:chgData name="Guest User" userId="S::urn:spo:anon#9857745ecfcfb606348b8163c3808cb990088b6353b26edd53616a42cf2f342b::" providerId="AD" clId="Web-{427B1B9E-42DC-035C-F36B-1A02BD103293}" dt="2025-04-26T20:31:21.033" v="2" actId="1076"/>
      <pc:docMkLst>
        <pc:docMk/>
      </pc:docMkLst>
      <pc:sldChg chg="modSp">
        <pc:chgData name="Guest User" userId="S::urn:spo:anon#9857745ecfcfb606348b8163c3808cb990088b6353b26edd53616a42cf2f342b::" providerId="AD" clId="Web-{427B1B9E-42DC-035C-F36B-1A02BD103293}" dt="2025-04-26T20:27:37.157" v="1" actId="14100"/>
        <pc:sldMkLst>
          <pc:docMk/>
          <pc:sldMk cId="2556705773" sldId="493"/>
        </pc:sldMkLst>
        <pc:spChg chg="mod">
          <ac:chgData name="Guest User" userId="S::urn:spo:anon#9857745ecfcfb606348b8163c3808cb990088b6353b26edd53616a42cf2f342b::" providerId="AD" clId="Web-{427B1B9E-42DC-035C-F36B-1A02BD103293}" dt="2025-04-26T20:27:37.157" v="1" actId="14100"/>
          <ac:spMkLst>
            <pc:docMk/>
            <pc:sldMk cId="2556705773" sldId="493"/>
            <ac:spMk id="12" creationId="{DB7753A5-BEDF-42DA-BC25-48BB6F3B59D0}"/>
          </ac:spMkLst>
        </pc:spChg>
        <pc:picChg chg="mod">
          <ac:chgData name="Guest User" userId="S::urn:spo:anon#9857745ecfcfb606348b8163c3808cb990088b6353b26edd53616a42cf2f342b::" providerId="AD" clId="Web-{427B1B9E-42DC-035C-F36B-1A02BD103293}" dt="2025-04-26T20:27:30.860" v="0" actId="1076"/>
          <ac:picMkLst>
            <pc:docMk/>
            <pc:sldMk cId="2556705773" sldId="493"/>
            <ac:picMk id="9" creationId="{23C1CC6B-AB93-4D85-B9AE-D21B79B371B9}"/>
          </ac:picMkLst>
        </pc:picChg>
      </pc:sldChg>
      <pc:sldChg chg="modSp">
        <pc:chgData name="Guest User" userId="S::urn:spo:anon#9857745ecfcfb606348b8163c3808cb990088b6353b26edd53616a42cf2f342b::" providerId="AD" clId="Web-{427B1B9E-42DC-035C-F36B-1A02BD103293}" dt="2025-04-26T20:31:21.033" v="2" actId="1076"/>
        <pc:sldMkLst>
          <pc:docMk/>
          <pc:sldMk cId="2646030854" sldId="495"/>
        </pc:sldMkLst>
        <pc:picChg chg="mod">
          <ac:chgData name="Guest User" userId="S::urn:spo:anon#9857745ecfcfb606348b8163c3808cb990088b6353b26edd53616a42cf2f342b::" providerId="AD" clId="Web-{427B1B9E-42DC-035C-F36B-1A02BD103293}" dt="2025-04-26T20:31:21.033" v="2" actId="1076"/>
          <ac:picMkLst>
            <pc:docMk/>
            <pc:sldMk cId="2646030854" sldId="495"/>
            <ac:picMk id="7" creationId="{32BFFB69-E6E9-4D46-B2C7-B91F7110511B}"/>
          </ac:picMkLst>
        </pc:picChg>
      </pc:sldChg>
    </pc:docChg>
  </pc:docChgLst>
  <pc:docChgLst>
    <pc:chgData name="Guest User" userId="S::urn:spo:anon#9857745ecfcfb606348b8163c3808cb990088b6353b26edd53616a42cf2f342b::" providerId="AD" clId="Web-{542A3848-D79B-B5D3-3948-E42F8E378795}"/>
    <pc:docChg chg="modSld">
      <pc:chgData name="Guest User" userId="S::urn:spo:anon#9857745ecfcfb606348b8163c3808cb990088b6353b26edd53616a42cf2f342b::" providerId="AD" clId="Web-{542A3848-D79B-B5D3-3948-E42F8E378795}" dt="2025-04-26T15:03:05.106" v="0" actId="1076"/>
      <pc:docMkLst>
        <pc:docMk/>
      </pc:docMkLst>
      <pc:sldChg chg="modSp">
        <pc:chgData name="Guest User" userId="S::urn:spo:anon#9857745ecfcfb606348b8163c3808cb990088b6353b26edd53616a42cf2f342b::" providerId="AD" clId="Web-{542A3848-D79B-B5D3-3948-E42F8E378795}" dt="2025-04-26T15:03:05.106" v="0" actId="1076"/>
        <pc:sldMkLst>
          <pc:docMk/>
          <pc:sldMk cId="2556705773" sldId="493"/>
        </pc:sldMkLst>
        <pc:picChg chg="mod">
          <ac:chgData name="Guest User" userId="S::urn:spo:anon#9857745ecfcfb606348b8163c3808cb990088b6353b26edd53616a42cf2f342b::" providerId="AD" clId="Web-{542A3848-D79B-B5D3-3948-E42F8E378795}" dt="2025-04-26T15:03:05.106" v="0" actId="1076"/>
          <ac:picMkLst>
            <pc:docMk/>
            <pc:sldMk cId="2556705773" sldId="493"/>
            <ac:picMk id="9" creationId="{23C1CC6B-AB93-4D85-B9AE-D21B79B371B9}"/>
          </ac:picMkLst>
        </pc:picChg>
      </pc:sldChg>
    </pc:docChg>
  </pc:docChgLst>
  <pc:docChgLst>
    <pc:chgData name="Guest User" userId="S::urn:spo:anon#9857745ecfcfb606348b8163c3808cb990088b6353b26edd53616a42cf2f342b::" providerId="AD" clId="Web-{43A1EF83-0D89-2DB5-0B5B-DB2DF114864D}"/>
    <pc:docChg chg="modSld">
      <pc:chgData name="Guest User" userId="S::urn:spo:anon#9857745ecfcfb606348b8163c3808cb990088b6353b26edd53616a42cf2f342b::" providerId="AD" clId="Web-{43A1EF83-0D89-2DB5-0B5B-DB2DF114864D}" dt="2025-04-07T06:11:48.871" v="0" actId="1076"/>
      <pc:docMkLst>
        <pc:docMk/>
      </pc:docMkLst>
      <pc:sldChg chg="modSp">
        <pc:chgData name="Guest User" userId="S::urn:spo:anon#9857745ecfcfb606348b8163c3808cb990088b6353b26edd53616a42cf2f342b::" providerId="AD" clId="Web-{43A1EF83-0D89-2DB5-0B5B-DB2DF114864D}" dt="2025-04-07T06:11:48.871" v="0" actId="1076"/>
        <pc:sldMkLst>
          <pc:docMk/>
          <pc:sldMk cId="2556705773" sldId="493"/>
        </pc:sldMkLst>
        <pc:picChg chg="mod">
          <ac:chgData name="Guest User" userId="S::urn:spo:anon#9857745ecfcfb606348b8163c3808cb990088b6353b26edd53616a42cf2f342b::" providerId="AD" clId="Web-{43A1EF83-0D89-2DB5-0B5B-DB2DF114864D}" dt="2025-04-07T06:11:48.871" v="0" actId="1076"/>
          <ac:picMkLst>
            <pc:docMk/>
            <pc:sldMk cId="2556705773" sldId="493"/>
            <ac:picMk id="9" creationId="{23C1CC6B-AB93-4D85-B9AE-D21B79B371B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11621D-C1D2-4839-9DE9-552C3ACE53FA}" type="datetime1">
              <a:rPr lang="en-US" smtClean="0"/>
              <a:t>4/26/2025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CB0-047C-49AE-AF62-DC7D78799A91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2A180B2-EAB5-4A8E-AF40-EBE05EEC4086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11A1-27FC-45A2-A0DE-391F71F95A36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0FB3A3-DCAE-41B3-9C26-E38E386DA86C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5149-810E-4CBB-97AD-0CFE4ED68BE6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DDB3-9AEB-4780-86B0-CF7FBBA06FF2}" type="datetime1">
              <a:rPr lang="en-US" smtClean="0"/>
              <a:t>4/26/2025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5835-130A-492A-9A63-A8C15B18D696}" type="datetime1">
              <a:rPr lang="en-US" smtClean="0"/>
              <a:t>4/26/2025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631C-CC4F-4D21-BE4A-EF30731FE194}" type="datetime1">
              <a:rPr lang="en-US" smtClean="0"/>
              <a:t>4/26/2025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ABD2-DFE0-471E-A770-B730AD6578BD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F5-F776-4822-AF39-5CD6CD2D08CD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CDD9C8C-88F5-4122-8880-5BFE0C0E037B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m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err="1"/>
              <a:t>Gurubalan</a:t>
            </a:r>
            <a:r>
              <a:rPr lang="en-US"/>
              <a:t> </a:t>
            </a:r>
            <a:r>
              <a:rPr lang="en-US" err="1"/>
              <a:t>Annadurai</a:t>
            </a:r>
            <a:endParaRPr lang="en-US"/>
          </a:p>
          <a:p>
            <a:pPr algn="r"/>
            <a:r>
              <a:rPr lang="en-US">
                <a:hlinkClick r:id="rId2"/>
              </a:rPr>
              <a:t>guru.a@iitm.ac.in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8BA9-B69A-4B8C-8F4A-89DB7A6D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surface heat exchangers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D53C6-D758-4593-9518-535DEBEF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6" y="2016578"/>
            <a:ext cx="9628632" cy="3986213"/>
          </a:xfrm>
        </p:spPr>
        <p:txBody>
          <a:bodyPr>
            <a:normAutofit/>
          </a:bodyPr>
          <a:lstStyle/>
          <a:p>
            <a:r>
              <a:rPr lang="en-US" sz="1800"/>
              <a:t>High effectiveness is needed (&gt;98%)</a:t>
            </a:r>
          </a:p>
          <a:p>
            <a:r>
              <a:rPr lang="en-US" sz="1800"/>
              <a:t>Compactness &gt; 700m</a:t>
            </a:r>
            <a:r>
              <a:rPr lang="en-US" sz="1800" baseline="30000"/>
              <a:t>2</a:t>
            </a:r>
            <a:r>
              <a:rPr lang="en-US" sz="1800"/>
              <a:t>/m</a:t>
            </a:r>
            <a:r>
              <a:rPr lang="en-US" sz="1800" baseline="30000"/>
              <a:t>3</a:t>
            </a:r>
          </a:p>
          <a:p>
            <a:r>
              <a:rPr lang="en-US" sz="1800"/>
              <a:t>High pressure drop</a:t>
            </a:r>
          </a:p>
          <a:p>
            <a:endParaRPr lang="en-US" sz="1800"/>
          </a:p>
          <a:p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624CF-A2DE-4C78-AD71-81AD77F9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D5D66-526B-40D4-ACB5-DCE7D540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10</a:t>
            </a:fld>
            <a:endParaRPr lang="en-IN"/>
          </a:p>
        </p:txBody>
      </p:sp>
      <p:pic>
        <p:nvPicPr>
          <p:cNvPr id="2050" name="Picture 2" descr="Basic Information">
            <a:extLst>
              <a:ext uri="{FF2B5EF4-FFF2-40B4-BE49-F238E27FC236}">
                <a16:creationId xmlns:a16="http://schemas.microsoft.com/office/drawing/2014/main" id="{26118517-2969-47E0-B60F-259CD9B4B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60"/>
          <a:stretch/>
        </p:blipFill>
        <p:spPr bwMode="auto">
          <a:xfrm>
            <a:off x="5037610" y="2530358"/>
            <a:ext cx="6677025" cy="32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8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DF86-5BCB-4F1A-9FC9-FC7D8E06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200"/>
              <a:t>Compactness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4C6EC-E516-4BED-B224-70067943F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2281302"/>
            <a:ext cx="5416732" cy="3986213"/>
          </a:xfrm>
        </p:spPr>
        <p:txBody>
          <a:bodyPr>
            <a:normAutofit/>
          </a:bodyPr>
          <a:lstStyle/>
          <a:p>
            <a:pPr defTabSz="762000"/>
            <a:r>
              <a:rPr lang="en-GB" altLang="en-US" sz="1800"/>
              <a:t>Can be measured by the heat-transfer area per unit volume </a:t>
            </a:r>
            <a:r>
              <a:rPr lang="en-GB" altLang="en-US" sz="1800" b="1"/>
              <a:t>or </a:t>
            </a:r>
            <a:r>
              <a:rPr lang="en-GB" altLang="en-US" sz="1800"/>
              <a:t>by channel size</a:t>
            </a:r>
          </a:p>
          <a:p>
            <a:pPr defTabSz="762000"/>
            <a:r>
              <a:rPr lang="en-GB" altLang="en-US" sz="1800"/>
              <a:t>Conventional exchangers (shell and tube) have channel size of 10 to 30 mm giving about 100 m</a:t>
            </a:r>
            <a:r>
              <a:rPr lang="en-GB" altLang="en-US" sz="1800" baseline="30000"/>
              <a:t>2</a:t>
            </a:r>
            <a:r>
              <a:rPr lang="en-GB" altLang="en-US" sz="1800"/>
              <a:t>/m</a:t>
            </a:r>
            <a:r>
              <a:rPr lang="en-GB" altLang="en-US" sz="1800" baseline="30000"/>
              <a:t>3</a:t>
            </a:r>
            <a:endParaRPr lang="en-GB" altLang="en-US" sz="1800"/>
          </a:p>
          <a:p>
            <a:pPr defTabSz="762000"/>
            <a:r>
              <a:rPr lang="en-GB" altLang="en-US" sz="1800"/>
              <a:t>Plate-type exchangers have typically 5 mm channel size with more than 200 m</a:t>
            </a:r>
            <a:r>
              <a:rPr lang="en-GB" altLang="en-US" sz="1800" baseline="30000"/>
              <a:t>2</a:t>
            </a:r>
            <a:r>
              <a:rPr lang="en-GB" altLang="en-US" sz="1800"/>
              <a:t>/m</a:t>
            </a:r>
            <a:r>
              <a:rPr lang="en-GB" altLang="en-US" sz="1800" baseline="30000"/>
              <a:t>3</a:t>
            </a:r>
            <a:endParaRPr lang="en-GB" altLang="en-US" sz="1800"/>
          </a:p>
          <a:p>
            <a:pPr defTabSz="762000"/>
            <a:r>
              <a:rPr lang="en-GB" altLang="en-US" sz="1800"/>
              <a:t>More compact types available</a:t>
            </a:r>
            <a:endParaRPr lang="en-GB" altLang="en-US" sz="1800" baseline="30000"/>
          </a:p>
          <a:p>
            <a:endParaRPr lang="en-IN"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EB1F9-3CE7-47DC-87AA-56125D16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A1DA6-AB5C-4EFF-A2D5-91072B1D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142" y="1857990"/>
            <a:ext cx="6395504" cy="392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8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8C02-7290-46DA-8EAF-08C04CD7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 Exchanger Analysis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E4D7C-23C8-4498-BA7C-A4DFF6E8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03533-68E2-4864-9E0B-843F8BD4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34" y="2709301"/>
            <a:ext cx="4877481" cy="2229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175D3-A766-4CB8-B46B-D53DAF519212}"/>
              </a:ext>
            </a:extLst>
          </p:cNvPr>
          <p:cNvSpPr txBox="1"/>
          <p:nvPr/>
        </p:nvSpPr>
        <p:spPr>
          <a:xfrm>
            <a:off x="8155571" y="5534561"/>
            <a:ext cx="2661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i</a:t>
            </a:r>
            <a:r>
              <a:rPr lang="en-US" sz="1600"/>
              <a:t> – enthalpy </a:t>
            </a:r>
          </a:p>
          <a:p>
            <a:r>
              <a:rPr lang="en-US" sz="1600"/>
              <a:t>T – Temperature</a:t>
            </a:r>
          </a:p>
          <a:p>
            <a:r>
              <a:rPr lang="en-US" sz="1600"/>
              <a:t>m – mass flow rate</a:t>
            </a:r>
          </a:p>
          <a:p>
            <a:r>
              <a:rPr lang="en-US" sz="1600"/>
              <a:t>Cp – specific heat capacity</a:t>
            </a:r>
          </a:p>
          <a:p>
            <a:r>
              <a:rPr lang="en-US" sz="1600"/>
              <a:t>Q – Heat transfer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0C0211-9111-4D4D-8D44-4DBE55E66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44" y="3425279"/>
            <a:ext cx="2172003" cy="581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82CC93-B873-49D0-85E6-5CB8ADBC7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144" y="2279424"/>
            <a:ext cx="2029108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7DC1D-841D-4E01-9CA0-7EE2C4D2B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144" y="4624093"/>
            <a:ext cx="1495634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0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454B-193B-4B38-AF7B-9E32BFCC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heat transfer coefficient, U (W/m</a:t>
            </a:r>
            <a:r>
              <a:rPr lang="en-US" baseline="30000"/>
              <a:t>2</a:t>
            </a:r>
            <a:r>
              <a:rPr lang="en-US">
                <a:sym typeface="Symbol" pitchFamily="18" charset="2"/>
              </a:rPr>
              <a:t></a:t>
            </a:r>
            <a:r>
              <a:rPr lang="en-US"/>
              <a:t>C)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A6A28-8A51-4384-9D7C-FF32E79D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13</a:t>
            </a:fld>
            <a:endParaRPr lang="en-IN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9D2CB57F-5301-4144-8ECA-2A7FA6FE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18307"/>
          <a:stretch>
            <a:fillRect/>
          </a:stretch>
        </p:blipFill>
        <p:spPr bwMode="auto">
          <a:xfrm>
            <a:off x="3374" y="1748541"/>
            <a:ext cx="3392488" cy="510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F5758622-FB56-4EA9-98F2-9EFDEE210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8174" y="4160297"/>
            <a:ext cx="1924050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673DD-08E3-4A20-9219-49DE53D4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37" y="4009804"/>
            <a:ext cx="3648584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D8ABFA-8BCA-44ED-919E-27CC58106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840" y="5472040"/>
            <a:ext cx="2648320" cy="1038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DA15B5-A11E-4E14-BE6E-F8CE6FC37357}"/>
              </a:ext>
            </a:extLst>
          </p:cNvPr>
          <p:cNvSpPr txBox="1"/>
          <p:nvPr/>
        </p:nvSpPr>
        <p:spPr>
          <a:xfrm>
            <a:off x="9115695" y="5862134"/>
            <a:ext cx="190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plate type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1A927-12E4-4DC7-BC98-0C9EBB6FD9C6}"/>
              </a:ext>
            </a:extLst>
          </p:cNvPr>
          <p:cNvSpPr txBox="1"/>
          <p:nvPr/>
        </p:nvSpPr>
        <p:spPr>
          <a:xfrm>
            <a:off x="9660504" y="4492878"/>
            <a:ext cx="190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tubular type</a:t>
            </a:r>
            <a:endParaRPr lang="en-IN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C1BEEFF-311A-4E61-AECB-10229A34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7154" y="2412214"/>
            <a:ext cx="394335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634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1EB9F-DDC8-4AF3-B588-D7F780E8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LMTD Method for Heat Exchanger Analysis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D4E58-AD58-4C08-8423-5BE23970E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44892-E9CD-41DC-850A-365F47622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EAB13-BC67-4112-89E9-90D49660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93" y="1828456"/>
            <a:ext cx="2991267" cy="657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EC45F4-CB86-4424-918A-1774A69CC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44" y="2681062"/>
            <a:ext cx="2095792" cy="504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AEF2E-16D6-4114-9B81-6D4772AF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458" y="3279346"/>
            <a:ext cx="1714739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3723B6-6033-44A8-BD67-F9E735C2D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316" y="4869440"/>
            <a:ext cx="2648320" cy="943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9E5929-40F1-4031-87C1-37383A589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869" y="5913375"/>
            <a:ext cx="2067213" cy="885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620DD-F292-41C8-9DE5-80F20D8476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057" y="4636848"/>
            <a:ext cx="1324160" cy="514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4329F1-77E5-454D-8D26-155AFB1D6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4249" y="3572814"/>
            <a:ext cx="1810003" cy="704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C9F119-94DD-4307-8738-E751486F29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7929" y="3870498"/>
            <a:ext cx="2457793" cy="905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9F15BB-C4CB-48FF-A481-DB5852AE034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07" r="50748" b="48857"/>
          <a:stretch/>
        </p:blipFill>
        <p:spPr>
          <a:xfrm>
            <a:off x="7496575" y="1958793"/>
            <a:ext cx="4442733" cy="41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7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FF60-0129-4F81-97A6-1AFD0B40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for other flow arrangement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EE201-C9A2-43D8-B02D-779602DF4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7579-E387-4A43-AC1B-A137E45D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EE26E-54AF-4074-BC86-DFF47C566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678" y="2004953"/>
            <a:ext cx="5587677" cy="3956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7EA14-C620-4FC0-B512-9072E5BF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52" y="3105105"/>
            <a:ext cx="2267266" cy="647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105FEC-04A9-451D-950F-A58919C8016D}"/>
              </a:ext>
            </a:extLst>
          </p:cNvPr>
          <p:cNvSpPr txBox="1"/>
          <p:nvPr/>
        </p:nvSpPr>
        <p:spPr>
          <a:xfrm>
            <a:off x="2384630" y="2246811"/>
            <a:ext cx="246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 – Correction factor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3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9103-1FE5-4B52-972C-232E7021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latin typeface="Calibri" pitchFamily="34" charset="0"/>
              </a:rPr>
              <a:t>Procedure for selecting heat exchanger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0416B-D51F-4FCD-B839-CF9EA46D8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26" y="2099296"/>
            <a:ext cx="11652069" cy="398621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With the LMTD method, the task is to </a:t>
            </a:r>
            <a:r>
              <a:rPr lang="en-US" sz="1800" i="1">
                <a:solidFill>
                  <a:srgbClr val="7030A0"/>
                </a:solidFill>
                <a:latin typeface="Calibri" pitchFamily="34" charset="0"/>
              </a:rPr>
              <a:t>select 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a heat exchanger that will</a:t>
            </a:r>
            <a:r>
              <a:rPr lang="tr-TR" sz="1800">
                <a:solidFill>
                  <a:srgbClr val="7030A0"/>
                </a:solidFill>
                <a:latin typeface="Calibri" pitchFamily="34" charset="0"/>
              </a:rPr>
              <a:t> 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meet the prescribed heat transfer requirements. The procedure </a:t>
            </a:r>
            <a:r>
              <a:rPr lang="tr-TR" sz="1800">
                <a:solidFill>
                  <a:srgbClr val="7030A0"/>
                </a:solidFill>
                <a:latin typeface="Calibri" pitchFamily="34" charset="0"/>
              </a:rPr>
              <a:t>for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 the selection process is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Tx/>
              <a:buAutoNum type="arabicPeriod"/>
            </a:pPr>
            <a:r>
              <a:rPr lang="en-US" sz="1800">
                <a:latin typeface="Calibri" pitchFamily="34" charset="0"/>
              </a:rPr>
              <a:t>Select the type of heat exchanger suitable for the application.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Tx/>
              <a:buAutoNum type="arabicPeriod"/>
            </a:pPr>
            <a:r>
              <a:rPr lang="en-US" sz="1800">
                <a:latin typeface="Calibri" pitchFamily="34" charset="0"/>
              </a:rPr>
              <a:t>Determine any unknown inlet or outlet temperature and the heat transfer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rate using an energy balance.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Tx/>
              <a:buAutoNum type="arabicPeriod"/>
            </a:pPr>
            <a:r>
              <a:rPr lang="en-US" sz="1800">
                <a:latin typeface="Calibri" pitchFamily="34" charset="0"/>
              </a:rPr>
              <a:t>Calculate the log mean temperature difference </a:t>
            </a:r>
            <a:r>
              <a:rPr lang="en-US" sz="1800">
                <a:latin typeface="Calibri" pitchFamily="34" charset="0"/>
                <a:sym typeface="Symbol" pitchFamily="18" charset="2"/>
              </a:rPr>
              <a:t></a:t>
            </a:r>
            <a:r>
              <a:rPr lang="en-US" sz="1800" i="1" err="1">
                <a:latin typeface="Calibri" pitchFamily="34" charset="0"/>
              </a:rPr>
              <a:t>T</a:t>
            </a:r>
            <a:r>
              <a:rPr lang="en-US" sz="1800" baseline="-25000" err="1">
                <a:latin typeface="Calibri" pitchFamily="34" charset="0"/>
              </a:rPr>
              <a:t>lm</a:t>
            </a:r>
            <a:r>
              <a:rPr lang="en-US" sz="1800">
                <a:latin typeface="Calibri" pitchFamily="34" charset="0"/>
              </a:rPr>
              <a:t> and the correction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factor </a:t>
            </a:r>
            <a:r>
              <a:rPr lang="en-US" sz="1800" i="1">
                <a:latin typeface="Calibri" pitchFamily="34" charset="0"/>
              </a:rPr>
              <a:t>F</a:t>
            </a:r>
            <a:r>
              <a:rPr lang="en-US" sz="1800">
                <a:latin typeface="Calibri" pitchFamily="34" charset="0"/>
              </a:rPr>
              <a:t>, if necessary.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Tx/>
              <a:buAutoNum type="arabicPeriod"/>
            </a:pPr>
            <a:r>
              <a:rPr lang="en-US" sz="1800">
                <a:latin typeface="Calibri" pitchFamily="34" charset="0"/>
              </a:rPr>
              <a:t>Obtain (select or calculate) the value of the overall heat transfer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coefficient </a:t>
            </a:r>
            <a:r>
              <a:rPr lang="en-US" sz="1800" i="1">
                <a:latin typeface="Calibri" pitchFamily="34" charset="0"/>
              </a:rPr>
              <a:t>U.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Tx/>
              <a:buAutoNum type="arabicPeriod"/>
            </a:pPr>
            <a:r>
              <a:rPr lang="en-US" sz="1800">
                <a:latin typeface="Calibri" pitchFamily="34" charset="0"/>
              </a:rPr>
              <a:t>Calculate the heat transfer surface area </a:t>
            </a:r>
            <a:r>
              <a:rPr lang="en-US" sz="1800" i="1">
                <a:latin typeface="Calibri" pitchFamily="34" charset="0"/>
              </a:rPr>
              <a:t>A</a:t>
            </a:r>
            <a:r>
              <a:rPr lang="en-US" sz="1800" i="1" baseline="-25000">
                <a:latin typeface="Calibri" pitchFamily="34" charset="0"/>
              </a:rPr>
              <a:t>s</a:t>
            </a:r>
            <a:r>
              <a:rPr lang="en-US" sz="1800" i="1">
                <a:latin typeface="Calibri" pitchFamily="34" charset="0"/>
              </a:rPr>
              <a:t> .</a:t>
            </a:r>
            <a:endParaRPr lang="tr-TR" sz="1800" i="1">
              <a:latin typeface="Calibri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The task is completed by selecting a heat exchanger that has a heat transfer</a:t>
            </a:r>
            <a:r>
              <a:rPr lang="tr-TR" sz="1800">
                <a:solidFill>
                  <a:srgbClr val="7030A0"/>
                </a:solidFill>
                <a:latin typeface="Calibri" pitchFamily="34" charset="0"/>
              </a:rPr>
              <a:t> </a:t>
            </a:r>
            <a:r>
              <a:rPr lang="en-US" sz="1800">
                <a:solidFill>
                  <a:srgbClr val="7030A0"/>
                </a:solidFill>
                <a:latin typeface="Calibri" pitchFamily="34" charset="0"/>
              </a:rPr>
              <a:t>surface area equal to or larger than </a:t>
            </a:r>
            <a:r>
              <a:rPr lang="en-US" sz="1800" i="1">
                <a:solidFill>
                  <a:srgbClr val="7030A0"/>
                </a:solidFill>
                <a:latin typeface="Calibri" pitchFamily="34" charset="0"/>
              </a:rPr>
              <a:t>A</a:t>
            </a:r>
            <a:r>
              <a:rPr lang="en-US" sz="1800" i="1" baseline="-25000">
                <a:solidFill>
                  <a:srgbClr val="7030A0"/>
                </a:solidFill>
                <a:latin typeface="Calibri" pitchFamily="34" charset="0"/>
              </a:rPr>
              <a:t>s</a:t>
            </a:r>
            <a:r>
              <a:rPr lang="en-US" sz="1800" i="1">
                <a:solidFill>
                  <a:srgbClr val="7030A0"/>
                </a:solidFill>
                <a:latin typeface="Calibri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5F195-B72B-4DBA-A694-A9D3768A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CF35A-12A5-42FA-A203-BF91C498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029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5031-D8ED-41E5-9D51-20F47B86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Effect</a:t>
            </a:r>
            <a:r>
              <a:rPr lang="tr-TR" sz="3200"/>
              <a:t>i</a:t>
            </a:r>
            <a:r>
              <a:rPr lang="en-US" sz="3200" err="1"/>
              <a:t>veness</a:t>
            </a:r>
            <a:r>
              <a:rPr lang="en-US" sz="3200"/>
              <a:t>–</a:t>
            </a:r>
            <a:r>
              <a:rPr lang="tr-TR" sz="3200"/>
              <a:t>NTU</a:t>
            </a:r>
            <a:r>
              <a:rPr lang="en-US" sz="3200"/>
              <a:t> method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0343E-5C1F-4D67-A9F3-BDAF2147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2099296"/>
            <a:ext cx="11843657" cy="3986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latin typeface="Calibri" pitchFamily="34" charset="0"/>
              </a:rPr>
              <a:t>A second kind of problem encountered in heat exchanger analysis is the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determination of the </a:t>
            </a:r>
            <a:r>
              <a:rPr lang="en-US" sz="1800" i="1">
                <a:solidFill>
                  <a:srgbClr val="CC00CC"/>
                </a:solidFill>
                <a:latin typeface="Calibri" pitchFamily="34" charset="0"/>
              </a:rPr>
              <a:t>heat transfer rate</a:t>
            </a:r>
            <a:r>
              <a:rPr lang="en-US" sz="1800" i="1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and the </a:t>
            </a:r>
            <a:r>
              <a:rPr lang="en-US" sz="1800" i="1">
                <a:solidFill>
                  <a:srgbClr val="CC00CC"/>
                </a:solidFill>
                <a:latin typeface="Calibri" pitchFamily="34" charset="0"/>
              </a:rPr>
              <a:t>outlet temperatures</a:t>
            </a:r>
            <a:r>
              <a:rPr lang="en-US" sz="1800" i="1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of the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hot and cold fluids for prescribed fluid mass flow rates and inlet temperatures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when the </a:t>
            </a:r>
            <a:r>
              <a:rPr lang="en-US" sz="1800" i="1">
                <a:solidFill>
                  <a:srgbClr val="3333FF"/>
                </a:solidFill>
                <a:latin typeface="Calibri" pitchFamily="34" charset="0"/>
              </a:rPr>
              <a:t>type</a:t>
            </a:r>
            <a:r>
              <a:rPr lang="en-US" sz="1800" i="1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and </a:t>
            </a:r>
            <a:r>
              <a:rPr lang="en-US" sz="1800" i="1">
                <a:solidFill>
                  <a:srgbClr val="3333FF"/>
                </a:solidFill>
                <a:latin typeface="Calibri" pitchFamily="34" charset="0"/>
              </a:rPr>
              <a:t>size</a:t>
            </a:r>
            <a:r>
              <a:rPr lang="en-US" sz="1800" i="1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of the heat exchanger are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specified. </a:t>
            </a:r>
            <a:endParaRPr lang="tr-TR" sz="180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F4061-080A-4835-80B2-110425C4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C2254-8B5F-404F-BA29-4F0AAC0E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033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3E9A-4363-4869-A134-0BC557B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Effectiveness</a:t>
            </a:r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9B408E-23FA-49C7-97A0-9C1B64BB8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233" y="4127634"/>
            <a:ext cx="4049778" cy="9805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F8913-02FA-4883-98A1-5BD51A8C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4E24F-E1F7-49DD-983B-8513F1A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FE2EC-0370-4B40-AFED-57481AD6E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698" y="1916066"/>
            <a:ext cx="6192390" cy="4423136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8AB34FAE-8C4A-4064-BFBF-8592BF1A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435" y="2599084"/>
            <a:ext cx="49053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26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3AEB-A72F-49C7-86AE-5D62FAD2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Effect</a:t>
            </a:r>
            <a:r>
              <a:rPr lang="tr-TR" sz="2800"/>
              <a:t>i</a:t>
            </a:r>
            <a:r>
              <a:rPr lang="en-US" sz="2800" err="1"/>
              <a:t>veness</a:t>
            </a:r>
            <a:r>
              <a:rPr lang="en-US" sz="2800"/>
              <a:t>–</a:t>
            </a:r>
            <a:r>
              <a:rPr lang="tr-TR" sz="2800"/>
              <a:t>NTU</a:t>
            </a:r>
            <a:r>
              <a:rPr lang="en-US" sz="2800"/>
              <a:t> method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3F895-46B1-4695-A0DC-A1C10954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19</a:t>
            </a:fld>
            <a:endParaRPr lang="en-IN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9C91ABC-63B2-4007-9B25-E4446025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18" y="2065848"/>
            <a:ext cx="6132513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9A63221-01CF-42D6-AF61-D8C6DDE18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8246" y="2836852"/>
            <a:ext cx="27574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5138DEB6-8A33-4849-8FCD-A8CADC98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6990" y="5197309"/>
            <a:ext cx="109061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702252C0-30CE-4F96-8442-12FA08EB8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18" y="3881563"/>
            <a:ext cx="62854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b="0">
                <a:solidFill>
                  <a:srgbClr val="7030A0"/>
                </a:solidFill>
                <a:latin typeface="Calibri" pitchFamily="34" charset="0"/>
              </a:rPr>
              <a:t>F</a:t>
            </a:r>
            <a:r>
              <a:rPr lang="en-US" b="0">
                <a:solidFill>
                  <a:srgbClr val="7030A0"/>
                </a:solidFill>
                <a:latin typeface="Calibri" pitchFamily="34" charset="0"/>
              </a:rPr>
              <a:t>or specified values of </a:t>
            </a:r>
            <a:r>
              <a:rPr lang="en-US" b="0" i="1">
                <a:solidFill>
                  <a:srgbClr val="7030A0"/>
                </a:solidFill>
                <a:latin typeface="Calibri" pitchFamily="34" charset="0"/>
              </a:rPr>
              <a:t>U </a:t>
            </a:r>
            <a:r>
              <a:rPr lang="en-US" b="0">
                <a:solidFill>
                  <a:srgbClr val="7030A0"/>
                </a:solidFill>
                <a:latin typeface="Calibri" pitchFamily="34" charset="0"/>
              </a:rPr>
              <a:t>and </a:t>
            </a:r>
            <a:r>
              <a:rPr lang="en-US" b="0" i="1" err="1">
                <a:solidFill>
                  <a:srgbClr val="7030A0"/>
                </a:solidFill>
                <a:latin typeface="Calibri" pitchFamily="34" charset="0"/>
              </a:rPr>
              <a:t>C</a:t>
            </a:r>
            <a:r>
              <a:rPr lang="en-US" b="0" baseline="-25000" err="1">
                <a:solidFill>
                  <a:srgbClr val="7030A0"/>
                </a:solidFill>
                <a:latin typeface="Calibri" pitchFamily="34" charset="0"/>
              </a:rPr>
              <a:t>min</a:t>
            </a:r>
            <a:r>
              <a:rPr lang="en-US" b="0">
                <a:solidFill>
                  <a:srgbClr val="7030A0"/>
                </a:solidFill>
                <a:latin typeface="Calibri" pitchFamily="34" charset="0"/>
              </a:rPr>
              <a:t>, the value of NTU </a:t>
            </a:r>
            <a:r>
              <a:rPr lang="en-US" b="0" i="1">
                <a:solidFill>
                  <a:srgbClr val="7030A0"/>
                </a:solidFill>
                <a:latin typeface="Calibri" pitchFamily="34" charset="0"/>
              </a:rPr>
              <a:t>is a measure</a:t>
            </a:r>
            <a:r>
              <a:rPr lang="tr-TR" b="0" i="1">
                <a:solidFill>
                  <a:srgbClr val="7030A0"/>
                </a:solidFill>
                <a:latin typeface="Calibri" pitchFamily="34" charset="0"/>
              </a:rPr>
              <a:t> </a:t>
            </a:r>
            <a:r>
              <a:rPr lang="en-US" b="0" i="1">
                <a:solidFill>
                  <a:srgbClr val="7030A0"/>
                </a:solidFill>
                <a:latin typeface="Calibri" pitchFamily="34" charset="0"/>
              </a:rPr>
              <a:t>of the surface area A</a:t>
            </a:r>
            <a:r>
              <a:rPr lang="en-US" b="0" i="1" baseline="-25000">
                <a:solidFill>
                  <a:srgbClr val="7030A0"/>
                </a:solidFill>
                <a:latin typeface="Calibri" pitchFamily="34" charset="0"/>
              </a:rPr>
              <a:t>s</a:t>
            </a:r>
            <a:r>
              <a:rPr lang="en-US" b="0" i="1">
                <a:solidFill>
                  <a:srgbClr val="7030A0"/>
                </a:solidFill>
                <a:latin typeface="Calibri" pitchFamily="34" charset="0"/>
              </a:rPr>
              <a:t>. </a:t>
            </a:r>
            <a:r>
              <a:rPr lang="en-US" b="0">
                <a:solidFill>
                  <a:srgbClr val="7030A0"/>
                </a:solidFill>
                <a:latin typeface="Calibri" pitchFamily="34" charset="0"/>
              </a:rPr>
              <a:t>Thus, the larger the NTU, the larger the</a:t>
            </a:r>
            <a:r>
              <a:rPr lang="tr-TR" b="0">
                <a:solidFill>
                  <a:srgbClr val="7030A0"/>
                </a:solidFill>
                <a:latin typeface="Calibri" pitchFamily="34" charset="0"/>
              </a:rPr>
              <a:t> </a:t>
            </a:r>
            <a:r>
              <a:rPr lang="en-US" b="0">
                <a:solidFill>
                  <a:srgbClr val="7030A0"/>
                </a:solidFill>
                <a:latin typeface="Calibri" pitchFamily="34" charset="0"/>
              </a:rPr>
              <a:t>heat exchanger.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9697593-EF84-42D7-BAB9-83EB76157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13" y="5357616"/>
            <a:ext cx="25603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C00000"/>
                </a:solidFill>
              </a:rPr>
              <a:t>C</a:t>
            </a:r>
            <a:r>
              <a:rPr lang="en-US" sz="2000" b="0">
                <a:solidFill>
                  <a:srgbClr val="C00000"/>
                </a:solidFill>
              </a:rPr>
              <a:t>apacity ratio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5D00345-21C9-455C-A39F-A65ECD47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5658" y="923925"/>
            <a:ext cx="5638800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0316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104A-7272-4F09-92DF-849EB0C7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 Exchanger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84C3-2E1E-4D3F-963D-063D2562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99296"/>
            <a:ext cx="11634650" cy="3986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1800"/>
              <a:t>A heat exchanger is a device which allows transfer of heat energy from one fluid to another fluid, generally without mixing. </a:t>
            </a:r>
          </a:p>
          <a:p>
            <a:pPr marL="627063"/>
            <a:r>
              <a:rPr lang="en-GB" altLang="en-US" sz="1800"/>
              <a:t>To get fluid streams to the right temperature for the next process (reactions often require feeds at high temp)</a:t>
            </a:r>
          </a:p>
          <a:p>
            <a:pPr marL="627063"/>
            <a:r>
              <a:rPr lang="en-GB" altLang="en-US" sz="1800"/>
              <a:t>To condense vapours</a:t>
            </a:r>
          </a:p>
          <a:p>
            <a:pPr marL="627063"/>
            <a:r>
              <a:rPr lang="en-GB" altLang="en-US" sz="1800"/>
              <a:t>To evaporate liquids</a:t>
            </a:r>
          </a:p>
          <a:p>
            <a:pPr marL="627063"/>
            <a:r>
              <a:rPr lang="en-GB" altLang="en-US" sz="1800"/>
              <a:t>To recover heat to use elsewhere</a:t>
            </a:r>
          </a:p>
          <a:p>
            <a:pPr marL="627063"/>
            <a:r>
              <a:rPr lang="en-GB" altLang="en-US" sz="1800"/>
              <a:t>To reject low-grade heat</a:t>
            </a:r>
          </a:p>
          <a:p>
            <a:pPr marL="627063"/>
            <a:r>
              <a:rPr lang="en-GB" altLang="en-US" sz="1800"/>
              <a:t>To drive a power cycle</a:t>
            </a:r>
          </a:p>
          <a:p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F2317-DA3A-4B1F-A0B0-DCD3848E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EC0D5-4112-46BC-B6B5-4A221A11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52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2EB9-72DA-429F-9F19-31B815B3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Effect</a:t>
            </a:r>
            <a:r>
              <a:rPr lang="tr-TR" sz="3200"/>
              <a:t>i</a:t>
            </a:r>
            <a:r>
              <a:rPr lang="en-US" sz="3200" err="1"/>
              <a:t>veness</a:t>
            </a:r>
            <a:r>
              <a:rPr lang="en-US" sz="3200"/>
              <a:t>–</a:t>
            </a:r>
            <a:r>
              <a:rPr lang="tr-TR" sz="3200"/>
              <a:t>NTU</a:t>
            </a:r>
            <a:r>
              <a:rPr lang="en-US" sz="3200"/>
              <a:t> method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37385-7CA1-4C52-AEC9-44A72A40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30D4C-F7AC-4771-8E52-D8AC619D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80882F-F82B-4604-A6E5-24FD578E5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29020"/>
          <a:stretch>
            <a:fillRect/>
          </a:stretch>
        </p:blipFill>
        <p:spPr bwMode="auto">
          <a:xfrm>
            <a:off x="4066096" y="2080721"/>
            <a:ext cx="3939925" cy="400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181EB9-36EA-428F-9984-3FDD66573979}"/>
              </a:ext>
            </a:extLst>
          </p:cNvPr>
          <p:cNvSpPr/>
          <p:nvPr/>
        </p:nvSpPr>
        <p:spPr>
          <a:xfrm>
            <a:off x="7941211" y="1828456"/>
            <a:ext cx="4128679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ε increases with increasing values of NTU for a specified </a:t>
            </a:r>
            <a:r>
              <a:rPr lang="en-US" i="1">
                <a:latin typeface="+mj-lt"/>
              </a:rPr>
              <a:t>C</a:t>
            </a:r>
            <a:r>
              <a:rPr lang="en-US">
                <a:latin typeface="+mj-lt"/>
              </a:rPr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ε increases with decreasing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values of </a:t>
            </a:r>
            <a:r>
              <a:rPr lang="en-US" i="1">
                <a:latin typeface="+mj-lt"/>
              </a:rPr>
              <a:t>C</a:t>
            </a:r>
            <a:r>
              <a:rPr lang="en-US">
                <a:latin typeface="+mj-lt"/>
              </a:rPr>
              <a:t>* for a specified NTU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For ε &lt; 40%, the capacity rate ratio </a:t>
            </a:r>
            <a:r>
              <a:rPr lang="en-US" i="1">
                <a:latin typeface="+mj-lt"/>
              </a:rPr>
              <a:t>C</a:t>
            </a:r>
            <a:r>
              <a:rPr lang="en-US">
                <a:latin typeface="+mj-lt"/>
              </a:rPr>
              <a:t>* does not have a significant influence on </a:t>
            </a:r>
            <a:r>
              <a:rPr lang="en-US"/>
              <a:t>ε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When C* =0?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D1BFE-CE1B-401D-881F-AB1566AD8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8" t="2543" r="4680" b="1683"/>
          <a:stretch/>
        </p:blipFill>
        <p:spPr>
          <a:xfrm>
            <a:off x="-11366" y="2080722"/>
            <a:ext cx="3988336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7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BE09-3395-4C5D-AC3F-6C5C7679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Fouling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ABD8-9116-4BF1-97A6-06A163541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2190749"/>
            <a:ext cx="10664952" cy="3986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GB" sz="1800"/>
              <a:t>Fouling is general term that includes any kind of deposits that appears on the heat exchanger surface over the lifetime of the exchanger.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GB" sz="1800"/>
              <a:t>It introduces an additional resistance to heat  transfer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GB" sz="1800"/>
              <a:t>Sometimes the deposit is heavy enough to interfere with the flow and increase the pressure drop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GB" sz="1800" i="1"/>
              <a:t>Keeping velocities sufficiently high to avoid deposits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GB" sz="1800" i="1"/>
              <a:t>Avoiding stagnant regions where dirt will collect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GB" sz="1800" i="1"/>
              <a:t>Avoiding hot spots where coking or scaling might occur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GB" sz="1800" i="1"/>
              <a:t>Avoiding cold spots where liquids might freeze or where corrosive products may condense from gases</a:t>
            </a:r>
            <a:endParaRPr lang="en-GB" sz="1800" b="1" i="1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ABD6E-C55D-4297-82C1-AAF31A3D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9888C-7C72-46AE-B02C-2DB6AA21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25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9CE1-68EF-4503-ABF6-0EAFE954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Selection of HX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98AFA-DF5C-46BE-B571-7CE406718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068" y="2190749"/>
            <a:ext cx="9924723" cy="3986213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latin typeface="Calibri" pitchFamily="34" charset="0"/>
              </a:rPr>
              <a:t>The proper selection of a heat exchanger depends on several factors</a:t>
            </a:r>
            <a:r>
              <a:rPr lang="tr-TR">
                <a:latin typeface="Calibri" pitchFamily="34" charset="0"/>
              </a:rPr>
              <a:t>:</a:t>
            </a:r>
            <a:endParaRPr lang="en-US">
              <a:latin typeface="Calibri" pitchFamily="34" charset="0"/>
            </a:endParaRPr>
          </a:p>
          <a:p>
            <a:pPr indent="-3429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Tx/>
              <a:buChar char="•"/>
            </a:pPr>
            <a:r>
              <a:rPr lang="en-US">
                <a:solidFill>
                  <a:srgbClr val="006600"/>
                </a:solidFill>
                <a:latin typeface="Calibri" pitchFamily="34" charset="0"/>
              </a:rPr>
              <a:t>Heat Transfer Rate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Tx/>
              <a:buChar char="•"/>
            </a:pPr>
            <a:r>
              <a:rPr lang="en-US">
                <a:solidFill>
                  <a:srgbClr val="006600"/>
                </a:solidFill>
                <a:latin typeface="Calibri" pitchFamily="34" charset="0"/>
              </a:rPr>
              <a:t>Cost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Tx/>
              <a:buChar char="•"/>
            </a:pPr>
            <a:r>
              <a:rPr lang="en-US">
                <a:solidFill>
                  <a:srgbClr val="006600"/>
                </a:solidFill>
                <a:latin typeface="Calibri" pitchFamily="34" charset="0"/>
              </a:rPr>
              <a:t>Pumping Power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Tx/>
              <a:buChar char="•"/>
            </a:pPr>
            <a:r>
              <a:rPr lang="en-US">
                <a:solidFill>
                  <a:srgbClr val="006600"/>
                </a:solidFill>
                <a:latin typeface="Calibri" pitchFamily="34" charset="0"/>
              </a:rPr>
              <a:t>Size and Weight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Tx/>
              <a:buChar char="•"/>
            </a:pPr>
            <a:r>
              <a:rPr lang="en-US">
                <a:solidFill>
                  <a:srgbClr val="006600"/>
                </a:solidFill>
                <a:latin typeface="Calibri" pitchFamily="34" charset="0"/>
              </a:rPr>
              <a:t>Type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Tx/>
              <a:buChar char="•"/>
            </a:pPr>
            <a:r>
              <a:rPr lang="en-US">
                <a:solidFill>
                  <a:srgbClr val="006600"/>
                </a:solidFill>
                <a:latin typeface="Calibri" pitchFamily="34" charset="0"/>
              </a:rPr>
              <a:t>Materials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3F4D7-D662-4863-ADF4-CC317190B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CD4A0-3DAC-49AE-876B-31030CADC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91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Waste heat recovery options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97" y="1964326"/>
            <a:ext cx="11486606" cy="3986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CA" sz="1800">
                <a:latin typeface="+mj-lt"/>
              </a:rPr>
              <a:t>The waste heat of hot exhaust gases from a heat treating furnace at 427</a:t>
            </a:r>
            <a:r>
              <a:rPr lang="en-CA" sz="1800">
                <a:latin typeface="+mj-lt"/>
                <a:cs typeface="Times New Roman" panose="02020603050405020304" pitchFamily="18" charset="0"/>
              </a:rPr>
              <a:t>℃ with a flow rate of 1.72 kg/s. The minimum allowable exit temperature is 204℃. Specific heat is 1.05 kJ/</a:t>
            </a:r>
            <a:r>
              <a:rPr lang="en-CA" sz="1800" err="1">
                <a:latin typeface="+mj-lt"/>
                <a:cs typeface="Times New Roman" panose="02020603050405020304" pitchFamily="18" charset="0"/>
              </a:rPr>
              <a:t>kg.K</a:t>
            </a:r>
            <a:r>
              <a:rPr lang="en-CA" sz="1800">
                <a:latin typeface="+mj-lt"/>
                <a:cs typeface="Times New Roman" panose="02020603050405020304" pitchFamily="18" charset="0"/>
              </a:rPr>
              <a:t>. The furnace burns coal whose heating value is </a:t>
            </a:r>
            <a:r>
              <a:rPr lang="en-IN" sz="1800">
                <a:latin typeface="+mj-lt"/>
              </a:rPr>
              <a:t>26749 kJ/kg with an air fuel ratio of 20, and has an efficiency of 75%. There are two options</a:t>
            </a:r>
          </a:p>
          <a:p>
            <a:pPr marL="730250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>
                <a:latin typeface="+mj-lt"/>
              </a:rPr>
              <a:t>P</a:t>
            </a:r>
            <a:r>
              <a:rPr lang="en-IN" sz="1800">
                <a:latin typeface="+mj-lt"/>
              </a:rPr>
              <a:t>reheat the combustion air entering the furnace at 27</a:t>
            </a:r>
            <a:r>
              <a:rPr lang="en-CA" sz="1800">
                <a:latin typeface="+mj-lt"/>
                <a:cs typeface="Times New Roman" panose="02020603050405020304" pitchFamily="18" charset="0"/>
              </a:rPr>
              <a:t>℃ (U = 23 </a:t>
            </a:r>
            <a:r>
              <a:rPr lang="en-US" sz="1800"/>
              <a:t>W/m</a:t>
            </a:r>
            <a:r>
              <a:rPr lang="en-US" sz="1800" baseline="30000"/>
              <a:t>2</a:t>
            </a:r>
            <a:r>
              <a:rPr lang="en-US" sz="1800">
                <a:sym typeface="Symbol" pitchFamily="18" charset="2"/>
              </a:rPr>
              <a:t>K</a:t>
            </a:r>
            <a:r>
              <a:rPr lang="en-US" sz="1800"/>
              <a:t>)</a:t>
            </a:r>
            <a:endParaRPr lang="en-CA" sz="1800">
              <a:latin typeface="+mj-lt"/>
              <a:cs typeface="Times New Roman" panose="02020603050405020304" pitchFamily="18" charset="0"/>
            </a:endParaRPr>
          </a:p>
          <a:p>
            <a:pPr marL="730250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1800">
                <a:latin typeface="+mj-lt"/>
                <a:cs typeface="Times New Roman" panose="02020603050405020304" pitchFamily="18" charset="0"/>
              </a:rPr>
              <a:t>Generate steam at 8 bar (</a:t>
            </a:r>
            <a:r>
              <a:rPr lang="en-IN" sz="1800">
                <a:latin typeface="+mj-lt"/>
              </a:rPr>
              <a:t>2770 </a:t>
            </a:r>
            <a:r>
              <a:rPr lang="en-IN" sz="1800"/>
              <a:t>kJ/kg </a:t>
            </a:r>
            <a:r>
              <a:rPr lang="en-CA" sz="1800">
                <a:latin typeface="+mj-lt"/>
                <a:cs typeface="Times New Roman" panose="02020603050405020304" pitchFamily="18" charset="0"/>
              </a:rPr>
              <a:t>)at the rate of 0.136 kg/s. Liquid water enters the waste heat boiler at 116℃ (</a:t>
            </a:r>
            <a:r>
              <a:rPr lang="en-IN" sz="1800">
                <a:latin typeface="+mj-lt"/>
              </a:rPr>
              <a:t>485 </a:t>
            </a:r>
            <a:r>
              <a:rPr lang="en-IN" sz="1800"/>
              <a:t>kJ/kg </a:t>
            </a:r>
            <a:r>
              <a:rPr lang="en-IN" sz="1800">
                <a:latin typeface="+mj-lt"/>
              </a:rPr>
              <a:t>). U is 142 </a:t>
            </a:r>
            <a:r>
              <a:rPr lang="en-US" sz="1800"/>
              <a:t>W/M2k</a:t>
            </a:r>
            <a:endParaRPr lang="en-IN" sz="1800">
              <a:sym typeface="Symbol" pitchFamily="18" charset="2"/>
            </a:endParaRPr>
          </a:p>
          <a:p>
            <a:pPr marL="730250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CA" sz="1800">
              <a:cs typeface="Times New Roman" panose="02020603050405020304" pitchFamily="18" charset="0"/>
            </a:endParaRPr>
          </a:p>
          <a:p>
            <a:pPr marL="53975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180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Calculate the fuel savings, and required surface area and effectiveness of the heat exchanger for both options. </a:t>
            </a:r>
            <a:endParaRPr lang="en-CA" sz="18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0666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2D7F-500C-4BAD-9620-A25E0879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B766-263C-4B8E-A7E3-B0487B19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Heat Exchangers - Selection, Rating, and Thermal Design</a:t>
            </a:r>
          </a:p>
          <a:p>
            <a:pPr marL="0" indent="0">
              <a:buNone/>
            </a:pPr>
            <a:r>
              <a:rPr lang="en-IN" i="1"/>
              <a:t>By </a:t>
            </a:r>
            <a:r>
              <a:rPr lang="en-IN" i="1" err="1"/>
              <a:t>Sadik</a:t>
            </a:r>
            <a:r>
              <a:rPr lang="en-IN" i="1"/>
              <a:t> </a:t>
            </a:r>
            <a:r>
              <a:rPr lang="en-IN" i="1" err="1"/>
              <a:t>Kakaç</a:t>
            </a:r>
            <a:r>
              <a:rPr lang="en-IN" i="1"/>
              <a:t>, </a:t>
            </a:r>
            <a:r>
              <a:rPr lang="en-IN" i="1" err="1"/>
              <a:t>Hongtan</a:t>
            </a:r>
            <a:r>
              <a:rPr lang="en-IN" i="1"/>
              <a:t> Liu, </a:t>
            </a:r>
            <a:r>
              <a:rPr lang="en-IN" i="1" err="1"/>
              <a:t>Anchasa</a:t>
            </a:r>
            <a:r>
              <a:rPr lang="en-IN" i="1"/>
              <a:t> </a:t>
            </a:r>
            <a:r>
              <a:rPr lang="en-IN" i="1" err="1"/>
              <a:t>Pramuanjaroenkij</a:t>
            </a:r>
            <a:endParaRPr lang="en-IN" i="1"/>
          </a:p>
          <a:p>
            <a:r>
              <a:rPr lang="en-US" i="1"/>
              <a:t>Heat And Mass Transfer Fundamentals And Applications </a:t>
            </a:r>
          </a:p>
          <a:p>
            <a:pPr marL="0" indent="0">
              <a:buNone/>
            </a:pPr>
            <a:r>
              <a:rPr lang="en-US" i="1"/>
              <a:t>by </a:t>
            </a:r>
            <a:r>
              <a:rPr lang="en-US" i="1" err="1"/>
              <a:t>Yunus</a:t>
            </a:r>
            <a:r>
              <a:rPr lang="en-US" i="1"/>
              <a:t> A. </a:t>
            </a:r>
            <a:r>
              <a:rPr lang="en-US" i="1" err="1"/>
              <a:t>Cengel</a:t>
            </a:r>
            <a:r>
              <a:rPr lang="en-US" i="1"/>
              <a:t> and Afshin G. </a:t>
            </a:r>
            <a:r>
              <a:rPr lang="en-US" i="1" err="1"/>
              <a:t>Ghajar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743C4-068E-47D9-82BC-F807924F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DB885-750A-45F6-93EA-2EE6543E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739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0F56-BBBC-4515-803C-34B165D3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according to flow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7BE2B-6D42-46E4-8F01-D4A0B654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9D46-F23A-4702-BFEC-B43AA145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3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2B1DB-0C5A-4ED7-82BC-2AFE9186DD40}"/>
              </a:ext>
            </a:extLst>
          </p:cNvPr>
          <p:cNvSpPr txBox="1"/>
          <p:nvPr/>
        </p:nvSpPr>
        <p:spPr>
          <a:xfrm>
            <a:off x="9428335" y="4600233"/>
            <a:ext cx="2093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Multi-pass requirement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Header arrangement 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753A5-BEDF-42DA-BC25-48BB6F3B59D0}"/>
              </a:ext>
            </a:extLst>
          </p:cNvPr>
          <p:cNvSpPr txBox="1"/>
          <p:nvPr/>
        </p:nvSpPr>
        <p:spPr>
          <a:xfrm>
            <a:off x="226423" y="2036336"/>
            <a:ext cx="21994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Pumping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Both at almost same exit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Moderate wall temperature 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F3D54-0190-40C7-98A7-CE9AE1A4EBF5}"/>
              </a:ext>
            </a:extLst>
          </p:cNvPr>
          <p:cNvSpPr txBox="1"/>
          <p:nvPr/>
        </p:nvSpPr>
        <p:spPr>
          <a:xfrm>
            <a:off x="9545170" y="2352386"/>
            <a:ext cx="242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Best performance (later proved based on LMTD) </a:t>
            </a:r>
          </a:p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C1CC6B-AB93-4D85-B9AE-D21B79B3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818" y="2366414"/>
            <a:ext cx="6811326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0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6C5F-44A0-4AF7-85F9-A8249AAE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Multipass</a:t>
            </a:r>
            <a:r>
              <a:rPr lang="en-US"/>
              <a:t> arrangement 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31100-C91F-49F3-B2B3-BE89A62C4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F76F0-6A72-41D2-93E1-6B2F324F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9D707-CB3A-4929-A855-BE06D4C22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813" y="1815415"/>
            <a:ext cx="6811326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4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A1BE-44B3-4D87-9E73-256D73D7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by construction – Double pipe HX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EA193-771F-4B5B-A0D1-B13217B56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C5C54-0E5E-4419-BA6A-D67A5CDF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5</a:t>
            </a:fld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5A5A1-E457-4AB2-93C0-8767A2E20A9B}"/>
              </a:ext>
            </a:extLst>
          </p:cNvPr>
          <p:cNvSpPr/>
          <p:nvPr/>
        </p:nvSpPr>
        <p:spPr>
          <a:xfrm>
            <a:off x="134983" y="1828456"/>
            <a:ext cx="10916194" cy="4259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76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en-US"/>
              <a:t>Simplest type has one tube inside another</a:t>
            </a:r>
          </a:p>
          <a:p>
            <a:pPr marL="285750" indent="-285750">
              <a:lnSpc>
                <a:spcPct val="150000"/>
              </a:lnSpc>
              <a:buClr>
                <a:schemeClr val="hlink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altLang="en-US"/>
              <a:t>Normal size - 0.25 to 200 m</a:t>
            </a:r>
            <a:r>
              <a:rPr lang="en-GB" altLang="en-US" baseline="30000"/>
              <a:t>2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altLang="en-US"/>
              <a:t>Multiple units are often used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GB">
                <a:solidFill>
                  <a:srgbClr val="C00000"/>
                </a:solidFill>
              </a:rPr>
              <a:t>Advantages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/>
              <a:t>Easy to obtain counter-current flow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>
                <a:solidFill>
                  <a:srgbClr val="0070C0"/>
                </a:solidFill>
              </a:rPr>
              <a:t>Can handle high pressure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>
                <a:solidFill>
                  <a:srgbClr val="0070C0"/>
                </a:solidFill>
              </a:rPr>
              <a:t>Easy to maintain and repair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/>
              <a:t>Modular construction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>
                <a:solidFill>
                  <a:srgbClr val="C00000"/>
                </a:solidFill>
              </a:rPr>
              <a:t>Disadvantage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/>
              <a:t>Become expensive for large duties (above 1 MW)</a:t>
            </a:r>
            <a:endParaRPr lang="en-GB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5ADA65-A53A-472B-BF94-FDFDF3D5A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240" y="3254875"/>
            <a:ext cx="5509419" cy="194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24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DAA2-CEF7-471F-AEB0-6CF27B34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Shell and tube HX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41DD4-690D-4636-ABFD-DED8ADAC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6</a:t>
            </a:fld>
            <a:endParaRPr lang="en-IN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2BFFB69-E6E9-4D46-B2C7-B91F71105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19512"/>
          <a:stretch>
            <a:fillRect/>
          </a:stretch>
        </p:blipFill>
        <p:spPr bwMode="auto">
          <a:xfrm>
            <a:off x="4602929" y="1147399"/>
            <a:ext cx="760027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1CA598-AE23-4E36-A6F3-0CB6ECB1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8456"/>
            <a:ext cx="9628632" cy="50295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GB" altLang="en-US" sz="1800"/>
              <a:t>Size per unit - 10 - 1000 m</a:t>
            </a:r>
            <a:r>
              <a:rPr lang="en-GB" altLang="en-US" sz="1800" baseline="30000"/>
              <a:t>2</a:t>
            </a:r>
            <a:endParaRPr lang="en-GB" altLang="en-US" sz="1800"/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GB" altLang="en-US" sz="1800"/>
              <a:t>Easy to build multiple units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altLang="en-US" sz="1800">
                <a:solidFill>
                  <a:srgbClr val="C00000"/>
                </a:solidFill>
              </a:rPr>
              <a:t>Advantages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altLang="en-US" sz="1800">
                <a:solidFill>
                  <a:srgbClr val="0070C0"/>
                </a:solidFill>
              </a:rPr>
              <a:t>Extremely flexible and robust design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altLang="en-US" sz="1800"/>
              <a:t>Easy to maintain and repair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altLang="en-US" sz="1800"/>
              <a:t>Can be designed to be dismantled for cleaning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sz="1800"/>
              <a:t>Many suppliers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altLang="en-US" sz="1800">
                <a:solidFill>
                  <a:srgbClr val="C00000"/>
                </a:solidFill>
              </a:rPr>
              <a:t>Disadvantages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altLang="en-US" sz="1800">
                <a:solidFill>
                  <a:srgbClr val="0070C0"/>
                </a:solidFill>
              </a:rPr>
              <a:t>Require large plot (footprint) area - often need extra space to remove the bundle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800"/>
              <a:t>Flow-induced vibrations, noise, thermal stresses, and entry impingement problems </a:t>
            </a:r>
            <a:br>
              <a:rPr lang="en-US" sz="1800"/>
            </a:br>
            <a:endParaRPr lang="en-GB" altLang="en-US" sz="1800"/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75000"/>
              <a:buFont typeface="Courier New" panose="02070309020205020404" pitchFamily="49" charset="0"/>
              <a:buChar char="o"/>
            </a:pPr>
            <a:endParaRPr lang="en-GB" altLang="en-US" sz="1800"/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264603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79B8-0A22-4560-A7CC-D9EF5A2C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 of shell and tube HX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107F6-4B23-416B-BAF9-3E816E39D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59" y="2008446"/>
            <a:ext cx="9628632" cy="3986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Maximum pressure</a:t>
            </a:r>
            <a:r>
              <a:rPr lang="en-GB" altLang="en-US" sz="1800">
                <a:solidFill>
                  <a:schemeClr val="tx2"/>
                </a:solidFill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300 bar (abs) on shell side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1400 bar (abs) on tube side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Temperature range</a:t>
            </a:r>
            <a:endParaRPr lang="en-GB" altLang="en-US" sz="180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-100 to 600</a:t>
            </a:r>
            <a:r>
              <a:rPr lang="en-GB" altLang="en-US" sz="1800" baseline="30000"/>
              <a:t>o</a:t>
            </a:r>
            <a:r>
              <a:rPr lang="en-GB" altLang="en-US" sz="1800"/>
              <a:t>C (-150 to 1100</a:t>
            </a:r>
            <a:r>
              <a:rPr lang="en-GB" altLang="en-US" sz="1800" baseline="30000"/>
              <a:t>o</a:t>
            </a:r>
            <a:r>
              <a:rPr lang="en-GB" altLang="en-US" sz="1800"/>
              <a:t>F)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possibly wider with special materials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Fluid limitations</a:t>
            </a:r>
            <a:r>
              <a:rPr lang="en-GB" altLang="en-US" sz="1800">
                <a:solidFill>
                  <a:schemeClr val="tx2"/>
                </a:solidFill>
              </a:rPr>
              <a:t>	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GB" altLang="en-US" sz="1800"/>
              <a:t>Few since can be built of many metals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Monotype Sorts"/>
              <a:buNone/>
            </a:pPr>
            <a:r>
              <a:rPr lang="en-GB" altLang="en-US" sz="1800" baseline="30000"/>
              <a:t>						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FE119-FE67-4C81-8627-7C0FD2B7E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68A48-A9C0-438F-B5DC-26824CE2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3" descr="C:\My Documents\pictures\figure\sntpic.jpg">
            <a:extLst>
              <a:ext uri="{FF2B5EF4-FFF2-40B4-BE49-F238E27FC236}">
                <a16:creationId xmlns:a16="http://schemas.microsoft.com/office/drawing/2014/main" id="{A1ACE552-D728-43B5-B8BA-4263E2960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38" y="1828456"/>
            <a:ext cx="6749662" cy="433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629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F0D1-57F1-4226-B435-D9A12D5C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200"/>
              <a:t>Allocation of Fluids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6357-4801-43B3-AE18-91B61BC7D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" y="2190749"/>
            <a:ext cx="11747863" cy="3986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altLang="en-US" sz="1800"/>
              <a:t>Put dirty stream on the tube side - easier to clean inside the tubes</a:t>
            </a:r>
          </a:p>
          <a:p>
            <a:pPr>
              <a:lnSpc>
                <a:spcPct val="150000"/>
              </a:lnSpc>
            </a:pPr>
            <a:r>
              <a:rPr lang="en-GB" altLang="en-US" sz="1800"/>
              <a:t>Put high pressure stream in the tubes to avoid thick, expensive shell</a:t>
            </a:r>
          </a:p>
          <a:p>
            <a:pPr>
              <a:lnSpc>
                <a:spcPct val="150000"/>
              </a:lnSpc>
            </a:pPr>
            <a:r>
              <a:rPr lang="en-GB" altLang="en-US" sz="1800"/>
              <a:t>When special materials required for one stream, put that one in the tubes to avoid expensive shell</a:t>
            </a:r>
          </a:p>
          <a:p>
            <a:pPr>
              <a:lnSpc>
                <a:spcPct val="150000"/>
              </a:lnSpc>
            </a:pPr>
            <a:r>
              <a:rPr lang="en-GB" altLang="en-US" sz="1800"/>
              <a:t>Cross flow gives higher coefficients than in plane tubes, hence put fluid with lowest coefficient on the shell side</a:t>
            </a:r>
          </a:p>
          <a:p>
            <a:pPr>
              <a:lnSpc>
                <a:spcPct val="150000"/>
              </a:lnSpc>
            </a:pPr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4E871-3E6F-49AD-A5E0-5BE5BABA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C041-C1DE-4912-B57E-303CEC2B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83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4EE8-4EFF-4D0C-9A19-8EA6F00C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Plate HX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601EE-4C0D-4CF4-966D-935B1A89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38225"/>
            <a:ext cx="9628632" cy="398621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altLang="en-US" sz="1800"/>
              <a:t>“Plate exchanger” normally refers to a gasketed plate- and-frame exchanger</a:t>
            </a:r>
          </a:p>
          <a:p>
            <a:pPr marL="0" indent="0">
              <a:buNone/>
            </a:pPr>
            <a:r>
              <a:rPr lang="en-GB" altLang="en-US" sz="1800">
                <a:solidFill>
                  <a:srgbClr val="C00000"/>
                </a:solidFill>
              </a:rPr>
              <a:t>Advantages</a:t>
            </a:r>
          </a:p>
          <a:p>
            <a:r>
              <a:rPr lang="en-GB" altLang="en-US" sz="1800">
                <a:solidFill>
                  <a:srgbClr val="0070C0"/>
                </a:solidFill>
              </a:rPr>
              <a:t>High heat transfer coefficients</a:t>
            </a:r>
          </a:p>
          <a:p>
            <a:r>
              <a:rPr lang="en-GB" altLang="en-US" sz="1800">
                <a:solidFill>
                  <a:srgbClr val="0070C0"/>
                </a:solidFill>
              </a:rPr>
              <a:t>Even distribution of heat transfer no hot/cold spot</a:t>
            </a:r>
          </a:p>
          <a:p>
            <a:r>
              <a:rPr lang="en-GB" altLang="en-US" sz="1800">
                <a:solidFill>
                  <a:srgbClr val="0070C0"/>
                </a:solidFill>
              </a:rPr>
              <a:t>Contains small amount of fluid which is useful for quick transient </a:t>
            </a:r>
          </a:p>
          <a:p>
            <a:r>
              <a:rPr lang="en-GB" altLang="en-US" sz="1800"/>
              <a:t>Low pressure drop</a:t>
            </a:r>
          </a:p>
          <a:p>
            <a:r>
              <a:rPr lang="en-GB" altLang="en-US" sz="1800"/>
              <a:t>Easy cleaning</a:t>
            </a:r>
            <a:endParaRPr lang="en-GB" altLang="en-US" sz="180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altLang="en-US" sz="1800">
                <a:solidFill>
                  <a:srgbClr val="C00000"/>
                </a:solidFill>
              </a:rPr>
              <a:t>Disadvantages</a:t>
            </a:r>
          </a:p>
          <a:p>
            <a:r>
              <a:rPr lang="en-GB" altLang="en-US" sz="1800">
                <a:solidFill>
                  <a:srgbClr val="0070C0"/>
                </a:solidFill>
              </a:rPr>
              <a:t>Due to gasket issue, not favourable for high vacuum, erosive duties </a:t>
            </a:r>
            <a:endParaRPr lang="en-GB" altLang="en-US" sz="1800">
              <a:solidFill>
                <a:srgbClr val="0070C0"/>
              </a:solidFill>
              <a:ea typeface="Calibri"/>
              <a:cs typeface="Calibri"/>
            </a:endParaRPr>
          </a:p>
          <a:p>
            <a:r>
              <a:rPr lang="en-GB" altLang="en-US" sz="1800"/>
              <a:t>Relatively low pressure capability </a:t>
            </a:r>
          </a:p>
          <a:p>
            <a:endParaRPr lang="en-GB" altLang="en-US" sz="1800"/>
          </a:p>
          <a:p>
            <a:endParaRPr lang="en-GB" altLang="en-US" sz="1800"/>
          </a:p>
          <a:p>
            <a:pPr marL="0" indent="0">
              <a:buNone/>
            </a:pPr>
            <a:endParaRPr lang="en-GB" altLang="en-US" sz="1800"/>
          </a:p>
          <a:p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A201D-DFDD-4FC6-AF61-D2020376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A7C94-D106-4912-A0D9-717CA948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4C4EC-E85B-4254-ADAE-186363F28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6" r="6735" b="2917"/>
          <a:stretch/>
        </p:blipFill>
        <p:spPr>
          <a:xfrm>
            <a:off x="7573461" y="2138225"/>
            <a:ext cx="4286096" cy="25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Educational subjects 16x9</vt:lpstr>
      <vt:lpstr>EN 410 Energy Management</vt:lpstr>
      <vt:lpstr>Heat Exchanger</vt:lpstr>
      <vt:lpstr>Types according to flow</vt:lpstr>
      <vt:lpstr>Multipass arrangement </vt:lpstr>
      <vt:lpstr>Types by construction – Double pipe HX</vt:lpstr>
      <vt:lpstr>Shell and tube HX</vt:lpstr>
      <vt:lpstr>Scope of shell and tube HX</vt:lpstr>
      <vt:lpstr>Allocation of Fluids</vt:lpstr>
      <vt:lpstr>Plate HX</vt:lpstr>
      <vt:lpstr>Extended surface heat exchangers</vt:lpstr>
      <vt:lpstr>Compactness</vt:lpstr>
      <vt:lpstr>Heat Exchanger Analysis</vt:lpstr>
      <vt:lpstr>Overall heat transfer coefficient, U (W/m2C)</vt:lpstr>
      <vt:lpstr>LMTD Method for Heat Exchanger Analysis </vt:lpstr>
      <vt:lpstr>Analysis for other flow arrangement</vt:lpstr>
      <vt:lpstr>Procedure for selecting heat exchanger</vt:lpstr>
      <vt:lpstr>Effectiveness–NTU method</vt:lpstr>
      <vt:lpstr>Effectiveness</vt:lpstr>
      <vt:lpstr>Effectiveness–NTU method</vt:lpstr>
      <vt:lpstr>Effectiveness–NTU method</vt:lpstr>
      <vt:lpstr>Fouling</vt:lpstr>
      <vt:lpstr>Selection of HX</vt:lpstr>
      <vt:lpstr>Waste heat recovery options</vt:lpstr>
      <vt:lpstr>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revision>4</cp:revision>
  <dcterms:created xsi:type="dcterms:W3CDTF">2023-01-22T10:32:15Z</dcterms:created>
  <dcterms:modified xsi:type="dcterms:W3CDTF">2025-04-26T20:31:21Z</dcterms:modified>
</cp:coreProperties>
</file>